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2" r:id="rId3"/>
    <p:sldId id="259" r:id="rId4"/>
    <p:sldId id="271" r:id="rId5"/>
    <p:sldId id="256" r:id="rId6"/>
    <p:sldId id="273" r:id="rId7"/>
    <p:sldId id="261" r:id="rId8"/>
    <p:sldId id="257" r:id="rId9"/>
    <p:sldId id="274" r:id="rId10"/>
    <p:sldId id="262" r:id="rId11"/>
    <p:sldId id="263" r:id="rId12"/>
    <p:sldId id="264" r:id="rId13"/>
    <p:sldId id="275" r:id="rId14"/>
    <p:sldId id="276" r:id="rId15"/>
    <p:sldId id="265" r:id="rId16"/>
    <p:sldId id="266" r:id="rId17"/>
    <p:sldId id="267" r:id="rId18"/>
    <p:sldId id="268" r:id="rId19"/>
    <p:sldId id="270" r:id="rId20"/>
    <p:sldId id="277"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90" autoAdjust="0"/>
    <p:restoredTop sz="94660"/>
  </p:normalViewPr>
  <p:slideViewPr>
    <p:cSldViewPr snapToGrid="0">
      <p:cViewPr varScale="1">
        <p:scale>
          <a:sx n="75" d="100"/>
          <a:sy n="75" d="100"/>
        </p:scale>
        <p:origin x="-45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408975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370481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42331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375522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279646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71945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326621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176037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125483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26618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112196-E1ED-46EC-BA04-4C05CF61C4FE}" type="datetimeFigureOut">
              <a:rPr lang="en-IN" smtClean="0"/>
              <a:pPr/>
              <a:t>04-05-2023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79795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12196-E1ED-46EC-BA04-4C05CF61C4FE}" type="datetimeFigureOut">
              <a:rPr lang="en-IN" smtClean="0"/>
              <a:pPr/>
              <a:t>04-05-2023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E1D37-5FA0-4E46-8EE3-7E27F4901F40}" type="slidenum">
              <a:rPr lang="en-IN" smtClean="0"/>
              <a:pPr/>
              <a:t>‹#›</a:t>
            </a:fld>
            <a:endParaRPr lang="en-IN"/>
          </a:p>
        </p:txBody>
      </p:sp>
    </p:spTree>
    <p:extLst>
      <p:ext uri="{BB962C8B-B14F-4D97-AF65-F5344CB8AC3E}">
        <p14:creationId xmlns:p14="http://schemas.microsoft.com/office/powerpoint/2010/main" xmlns="" val="351473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mass.edu/" TargetMode="External"/><Relationship Id="rId2" Type="http://schemas.openxmlformats.org/officeDocument/2006/relationships/hyperlink" Target="https://www.medicalnewstoday.com/articles/200904.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thical Issues in Healthcare | Alvernia Onlin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24250" y="3881534"/>
            <a:ext cx="6757850" cy="2870781"/>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https://o.remove.bg/downloads/c37bebc3-15e9-4bbd-8c81-bc4e2b0f1fea/image-removebg-preview.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509" y="2272937"/>
            <a:ext cx="3903195" cy="39031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786846" y="875211"/>
            <a:ext cx="5486400" cy="3293209"/>
          </a:xfrm>
          <a:prstGeom prst="rect">
            <a:avLst/>
          </a:prstGeom>
          <a:noFill/>
        </p:spPr>
        <p:txBody>
          <a:bodyPr wrap="square" rtlCol="0">
            <a:spAutoFit/>
          </a:bodyPr>
          <a:lstStyle/>
          <a:p>
            <a:r>
              <a:rPr lang="en-US" sz="5400" dirty="0"/>
              <a:t>ETHICAL ISSUES IN ANIMAL CLONING</a:t>
            </a:r>
          </a:p>
          <a:p>
            <a:pPr algn="ctr"/>
            <a:r>
              <a:rPr lang="en-US" sz="2000" b="1" i="1" dirty="0" err="1">
                <a:solidFill>
                  <a:schemeClr val="accent6"/>
                </a:solidFill>
                <a:latin typeface="Calisto MT" panose="02040603050505030304" pitchFamily="18" charset="0"/>
              </a:rPr>
              <a:t>Subhajit</a:t>
            </a:r>
            <a:r>
              <a:rPr lang="en-US" sz="2000" b="1" i="1" dirty="0">
                <a:solidFill>
                  <a:schemeClr val="accent6"/>
                </a:solidFill>
                <a:latin typeface="Calisto MT" panose="02040603050505030304" pitchFamily="18" charset="0"/>
              </a:rPr>
              <a:t> </a:t>
            </a:r>
            <a:r>
              <a:rPr lang="en-US" sz="2000" b="1" i="1" dirty="0" err="1">
                <a:solidFill>
                  <a:schemeClr val="accent6"/>
                </a:solidFill>
                <a:latin typeface="Calisto MT" panose="02040603050505030304" pitchFamily="18" charset="0"/>
              </a:rPr>
              <a:t>Mahakur</a:t>
            </a:r>
            <a:r>
              <a:rPr lang="en-US" sz="2000" b="1" i="1" dirty="0">
                <a:solidFill>
                  <a:schemeClr val="accent6"/>
                </a:solidFill>
                <a:latin typeface="Calisto MT" panose="02040603050505030304" pitchFamily="18" charset="0"/>
              </a:rPr>
              <a:t>*, Sumita Misra, </a:t>
            </a:r>
            <a:r>
              <a:rPr lang="en-US" sz="2000" b="1" i="1" dirty="0" err="1">
                <a:solidFill>
                  <a:schemeClr val="accent6"/>
                </a:solidFill>
                <a:latin typeface="Calisto MT" panose="02040603050505030304" pitchFamily="18" charset="0"/>
              </a:rPr>
              <a:t>Mohadeb</a:t>
            </a:r>
            <a:r>
              <a:rPr lang="en-US" sz="2000" b="1" i="1" dirty="0">
                <a:solidFill>
                  <a:schemeClr val="accent6"/>
                </a:solidFill>
                <a:latin typeface="Calisto MT" panose="02040603050505030304" pitchFamily="18" charset="0"/>
              </a:rPr>
              <a:t> </a:t>
            </a:r>
            <a:r>
              <a:rPr lang="en-US" sz="2000" b="1" i="1" dirty="0" err="1">
                <a:solidFill>
                  <a:schemeClr val="accent6"/>
                </a:solidFill>
                <a:latin typeface="Calisto MT" panose="02040603050505030304" pitchFamily="18" charset="0"/>
              </a:rPr>
              <a:t>Saha</a:t>
            </a:r>
            <a:r>
              <a:rPr lang="en-US" sz="2000" b="1" i="1" dirty="0">
                <a:solidFill>
                  <a:schemeClr val="accent6"/>
                </a:solidFill>
                <a:latin typeface="Calisto MT" panose="02040603050505030304" pitchFamily="18" charset="0"/>
              </a:rPr>
              <a:t>, Sheikh </a:t>
            </a:r>
            <a:r>
              <a:rPr lang="en-US" sz="2000" b="1" i="1" dirty="0" err="1">
                <a:solidFill>
                  <a:schemeClr val="accent6"/>
                </a:solidFill>
                <a:latin typeface="Calisto MT" panose="02040603050505030304" pitchFamily="18" charset="0"/>
              </a:rPr>
              <a:t>Shahina</a:t>
            </a:r>
            <a:endParaRPr lang="en-US" sz="2000" b="1" i="1" dirty="0">
              <a:solidFill>
                <a:schemeClr val="accent6"/>
              </a:solidFill>
              <a:latin typeface="Calisto MT" panose="02040603050505030304" pitchFamily="18" charset="0"/>
            </a:endParaRPr>
          </a:p>
          <a:p>
            <a:pPr algn="ctr"/>
            <a:endParaRPr lang="en-US" sz="2000" b="1" i="1" dirty="0">
              <a:solidFill>
                <a:schemeClr val="accent6"/>
              </a:solidFill>
              <a:latin typeface="Calisto MT" panose="02040603050505030304" pitchFamily="18" charset="0"/>
            </a:endParaRPr>
          </a:p>
          <a:p>
            <a:pPr algn="ctr"/>
            <a:r>
              <a:rPr lang="en-US" sz="2000" b="1" i="1" dirty="0">
                <a:solidFill>
                  <a:schemeClr val="accent6"/>
                </a:solidFill>
                <a:latin typeface="Calisto MT" panose="02040603050505030304" pitchFamily="18" charset="0"/>
              </a:rPr>
              <a:t>, 6</a:t>
            </a:r>
            <a:r>
              <a:rPr lang="en-US" sz="2000" b="1" i="1" baseline="30000" dirty="0">
                <a:solidFill>
                  <a:schemeClr val="accent6"/>
                </a:solidFill>
                <a:latin typeface="Calisto MT" panose="02040603050505030304" pitchFamily="18" charset="0"/>
              </a:rPr>
              <a:t>th</a:t>
            </a:r>
            <a:r>
              <a:rPr lang="en-US" sz="2000" b="1" i="1" dirty="0">
                <a:solidFill>
                  <a:schemeClr val="accent6"/>
                </a:solidFill>
                <a:latin typeface="Calisto MT" panose="02040603050505030304" pitchFamily="18" charset="0"/>
              </a:rPr>
              <a:t> Semester, Zoology </a:t>
            </a:r>
            <a:r>
              <a:rPr lang="en-US" sz="2000" b="1" i="1" dirty="0" err="1">
                <a:solidFill>
                  <a:schemeClr val="accent6"/>
                </a:solidFill>
                <a:latin typeface="Calisto MT" panose="02040603050505030304" pitchFamily="18" charset="0"/>
              </a:rPr>
              <a:t>Honours</a:t>
            </a:r>
            <a:endParaRPr lang="en-US" sz="2000" b="1" i="1" dirty="0">
              <a:solidFill>
                <a:schemeClr val="accent6"/>
              </a:solidFill>
              <a:latin typeface="Calisto MT" panose="02040603050505030304" pitchFamily="18" charset="0"/>
            </a:endParaRPr>
          </a:p>
          <a:p>
            <a:pPr algn="ctr"/>
            <a:r>
              <a:rPr lang="en-US" sz="2000" b="1" i="1" dirty="0" err="1">
                <a:solidFill>
                  <a:schemeClr val="accent6"/>
                </a:solidFill>
                <a:latin typeface="Calisto MT" panose="02040603050505030304" pitchFamily="18" charset="0"/>
              </a:rPr>
              <a:t>Bangabasi</a:t>
            </a:r>
            <a:r>
              <a:rPr lang="en-US" sz="2000" b="1" i="1" dirty="0">
                <a:solidFill>
                  <a:schemeClr val="accent6"/>
                </a:solidFill>
                <a:latin typeface="Calisto MT" panose="02040603050505030304" pitchFamily="18" charset="0"/>
              </a:rPr>
              <a:t> Morning College</a:t>
            </a:r>
            <a:endParaRPr lang="en-IN" sz="2000" b="1" i="1" dirty="0">
              <a:solidFill>
                <a:schemeClr val="accent6"/>
              </a:solidFill>
              <a:latin typeface="Calisto MT" panose="02040603050505030304" pitchFamily="18" charset="0"/>
            </a:endParaRPr>
          </a:p>
        </p:txBody>
      </p:sp>
      <p:pic>
        <p:nvPicPr>
          <p:cNvPr id="3084" name="Picture 12" descr="Cloning - Free animals icon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26081" y="105684"/>
            <a:ext cx="2717074" cy="2717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64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187" y="535578"/>
            <a:ext cx="8630194" cy="224676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800" dirty="0">
                <a:latin typeface="CalistoMT"/>
              </a:rPr>
              <a:t>Animal cloning may give rise to two different types of moral problems </a:t>
            </a:r>
          </a:p>
          <a:p>
            <a:r>
              <a:rPr lang="en-US" sz="2800" dirty="0">
                <a:latin typeface="CalistoMT"/>
              </a:rPr>
              <a:t>1. It may create some negative impacts on animals, human beings and the environment.</a:t>
            </a:r>
          </a:p>
          <a:p>
            <a:r>
              <a:rPr lang="en-US" sz="2800" dirty="0">
                <a:latin typeface="CalistoMT"/>
              </a:rPr>
              <a:t>2. It may disobey various </a:t>
            </a:r>
            <a:r>
              <a:rPr lang="en-IN" sz="2800" dirty="0">
                <a:latin typeface="CalistoMT"/>
              </a:rPr>
              <a:t>important moral principles.</a:t>
            </a:r>
            <a:endParaRPr lang="en-IN" sz="2800" dirty="0"/>
          </a:p>
        </p:txBody>
      </p:sp>
      <p:sp>
        <p:nvSpPr>
          <p:cNvPr id="3" name="TextBox 2"/>
          <p:cNvSpPr txBox="1"/>
          <p:nvPr/>
        </p:nvSpPr>
        <p:spPr>
          <a:xfrm>
            <a:off x="1345473" y="3317967"/>
            <a:ext cx="9065623" cy="26776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a:t>The negative impacts that occur to animals can be understood</a:t>
            </a:r>
          </a:p>
          <a:p>
            <a:r>
              <a:rPr lang="en-US" sz="2400" dirty="0"/>
              <a:t>both narrowly and broadly :</a:t>
            </a:r>
          </a:p>
          <a:p>
            <a:pPr marL="285750" indent="-285750" algn="just">
              <a:buFont typeface="Arial" panose="020B0604020202020204" pitchFamily="34" charset="0"/>
              <a:buChar char="•"/>
            </a:pPr>
            <a:r>
              <a:rPr lang="en-US" sz="2400" dirty="0">
                <a:solidFill>
                  <a:srgbClr val="FF0000"/>
                </a:solidFill>
              </a:rPr>
              <a:t>Narrowly understood negative impact includes pain &amp; suffering which are the most serious consequences experienced by animals during the cloning process.</a:t>
            </a:r>
          </a:p>
          <a:p>
            <a:pPr marL="285750" indent="-285750">
              <a:buFont typeface="Arial" panose="020B0604020202020204" pitchFamily="34" charset="0"/>
              <a:buChar char="•"/>
            </a:pPr>
            <a:r>
              <a:rPr lang="en-US" sz="2400" dirty="0">
                <a:solidFill>
                  <a:srgbClr val="FF0000"/>
                </a:solidFill>
              </a:rPr>
              <a:t> While the broadly understood negative impact on animals includes the adverse effect of cloning on other </a:t>
            </a:r>
            <a:r>
              <a:rPr lang="en-IN" sz="2400" dirty="0">
                <a:solidFill>
                  <a:srgbClr val="FF0000"/>
                </a:solidFill>
              </a:rPr>
              <a:t>animals or threatened species.</a:t>
            </a:r>
          </a:p>
        </p:txBody>
      </p:sp>
    </p:spTree>
    <p:extLst>
      <p:ext uri="{BB962C8B-B14F-4D97-AF65-F5344CB8AC3E}">
        <p14:creationId xmlns:p14="http://schemas.microsoft.com/office/powerpoint/2010/main" xmlns="" val="247897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475" y="1046256"/>
            <a:ext cx="8758849" cy="5164044"/>
          </a:xfrm>
          <a:prstGeom prst="rect">
            <a:avLst/>
          </a:prstGeom>
        </p:spPr>
      </p:pic>
      <p:sp>
        <p:nvSpPr>
          <p:cNvPr id="3" name="TextBox 2"/>
          <p:cNvSpPr txBox="1"/>
          <p:nvPr/>
        </p:nvSpPr>
        <p:spPr>
          <a:xfrm>
            <a:off x="1309914" y="5753764"/>
            <a:ext cx="3030583" cy="646331"/>
          </a:xfrm>
          <a:prstGeom prst="rect">
            <a:avLst/>
          </a:prstGeom>
          <a:noFill/>
        </p:spPr>
        <p:txBody>
          <a:bodyPr wrap="square" rtlCol="0">
            <a:spAutoFit/>
          </a:bodyPr>
          <a:lstStyle/>
          <a:p>
            <a:r>
              <a:rPr lang="en-US" dirty="0"/>
              <a:t>Fig. Percentage of Americans for and against cloning</a:t>
            </a:r>
            <a:endParaRPr lang="en-IN" dirty="0"/>
          </a:p>
        </p:txBody>
      </p:sp>
      <p:sp>
        <p:nvSpPr>
          <p:cNvPr id="4" name="TextBox 3"/>
          <p:cNvSpPr txBox="1"/>
          <p:nvPr/>
        </p:nvSpPr>
        <p:spPr>
          <a:xfrm>
            <a:off x="6266542" y="1003300"/>
            <a:ext cx="5646058" cy="470898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a:t>Statistical data on the success rate of animal cloning procedures and the health of animals shows a gloomy view. </a:t>
            </a:r>
          </a:p>
          <a:p>
            <a:pPr marL="342900" indent="-342900">
              <a:buFont typeface="Wingdings" panose="05000000000000000000" pitchFamily="2" charset="2"/>
              <a:buChar char="q"/>
            </a:pPr>
            <a:r>
              <a:rPr lang="en-US" sz="2000" dirty="0"/>
              <a:t>A large number of literature citations have shown high rates of spontaneous abortion, premature death, stillbirth, genetic disorders, chronic illness in cloned animals. </a:t>
            </a:r>
          </a:p>
          <a:p>
            <a:pPr marL="342900" indent="-342900">
              <a:buFont typeface="Wingdings" panose="05000000000000000000" pitchFamily="2" charset="2"/>
              <a:buChar char="q"/>
            </a:pPr>
            <a:r>
              <a:rPr lang="en-US" sz="2000" dirty="0"/>
              <a:t>Due to the problems the efficiency of animal cloning has drastically reduced to about 1-2% which means only 2 out of 100 embryos get successfully implanted in surrogate animals and become offspring . </a:t>
            </a:r>
          </a:p>
          <a:p>
            <a:pPr marL="342900" indent="-342900">
              <a:buFont typeface="Wingdings" panose="05000000000000000000" pitchFamily="2" charset="2"/>
              <a:buChar char="q"/>
            </a:pPr>
            <a:r>
              <a:rPr lang="en-US" sz="2000" dirty="0"/>
              <a:t>Despite of their efficiency rates are at their best, the overwhelming majority of successful attempts failed to be fruitful.</a:t>
            </a:r>
            <a:endParaRPr lang="en-IN" sz="2000" dirty="0"/>
          </a:p>
        </p:txBody>
      </p:sp>
    </p:spTree>
    <p:extLst>
      <p:ext uri="{BB962C8B-B14F-4D97-AF65-F5344CB8AC3E}">
        <p14:creationId xmlns:p14="http://schemas.microsoft.com/office/powerpoint/2010/main" xmlns="" val="3090401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7700" y="457200"/>
            <a:ext cx="6912791" cy="8563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RISK TO CLONED ANIMALS : LITERATURE SURVEY REPORTS</a:t>
            </a:r>
            <a:endParaRPr lang="en-IN" sz="2400" b="1"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3" name="TextBox 2"/>
          <p:cNvSpPr txBox="1"/>
          <p:nvPr/>
        </p:nvSpPr>
        <p:spPr>
          <a:xfrm>
            <a:off x="757645" y="1502229"/>
            <a:ext cx="10149840" cy="40934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lgn="just">
              <a:buFont typeface="Wingdings" panose="05000000000000000000" pitchFamily="2" charset="2"/>
              <a:buChar char="Ø"/>
            </a:pPr>
            <a:r>
              <a:rPr lang="en-US" sz="2000" dirty="0"/>
              <a:t>The animals involved in animal cloning experiments are subjected to high risks adversely affecting</a:t>
            </a:r>
          </a:p>
          <a:p>
            <a:pPr algn="just"/>
            <a:r>
              <a:rPr lang="en-US" sz="2000" dirty="0"/>
              <a:t>them which includes abnormal placentation, pregnancy toxemia, and </a:t>
            </a:r>
            <a:r>
              <a:rPr lang="en-US" sz="2000" dirty="0" err="1"/>
              <a:t>hydroallantois</a:t>
            </a:r>
            <a:r>
              <a:rPr lang="en-US" sz="2000" dirty="0"/>
              <a:t>.</a:t>
            </a:r>
          </a:p>
          <a:p>
            <a:pPr marL="285750" indent="-285750" algn="just">
              <a:buFont typeface="Wingdings" panose="05000000000000000000" pitchFamily="2" charset="2"/>
              <a:buChar char="Ø"/>
            </a:pPr>
            <a:r>
              <a:rPr lang="en-US" sz="2000" dirty="0"/>
              <a:t> </a:t>
            </a:r>
            <a:r>
              <a:rPr lang="en-US" sz="2000" dirty="0">
                <a:solidFill>
                  <a:srgbClr val="FF0000"/>
                </a:solidFill>
              </a:rPr>
              <a:t>In one study </a:t>
            </a:r>
            <a:r>
              <a:rPr lang="en-US" sz="2000" dirty="0"/>
              <a:t>it was found that 5 out of 10 cloned pigs died between 3-130 days of age from sickness like chronic </a:t>
            </a:r>
            <a:r>
              <a:rPr lang="en-US" sz="2000" dirty="0" err="1"/>
              <a:t>diarrhoea</a:t>
            </a:r>
            <a:r>
              <a:rPr lang="en-US" sz="2000" dirty="0"/>
              <a:t>, congestive heart failure and decreased growth rate which results in a 50% mortality rate. </a:t>
            </a:r>
          </a:p>
          <a:p>
            <a:pPr marL="285750" indent="-285750" algn="just">
              <a:buFont typeface="Wingdings" panose="05000000000000000000" pitchFamily="2" charset="2"/>
              <a:buChar char="Ø"/>
            </a:pPr>
            <a:r>
              <a:rPr lang="en-US" sz="2000" dirty="0">
                <a:solidFill>
                  <a:srgbClr val="FF0000"/>
                </a:solidFill>
              </a:rPr>
              <a:t>In another study </a:t>
            </a:r>
            <a:r>
              <a:rPr lang="en-US" sz="2000" dirty="0"/>
              <a:t>also the case of early death of cloned mice has been reported . </a:t>
            </a:r>
          </a:p>
          <a:p>
            <a:pPr marL="285750" indent="-285750" algn="just">
              <a:buFont typeface="Wingdings" panose="05000000000000000000" pitchFamily="2" charset="2"/>
              <a:buChar char="Ø"/>
            </a:pPr>
            <a:r>
              <a:rPr lang="en-US" sz="2000" dirty="0"/>
              <a:t>Other findings in studies on calves show that there were 106 live births out of 2170 implanted embryos in which 24 died shortly after birth and 11 out of them showed severe physiological abnormalities </a:t>
            </a:r>
            <a:r>
              <a:rPr lang="en-IN" sz="2000" dirty="0"/>
              <a:t>like abdominal disorder, musculoskeletal </a:t>
            </a:r>
            <a:r>
              <a:rPr lang="en-IN" sz="2000" dirty="0" err="1" smtClean="0"/>
              <a:t>abnormalities,Genito</a:t>
            </a:r>
            <a:r>
              <a:rPr lang="en-IN" sz="2000" dirty="0" smtClean="0"/>
              <a:t>-urinal </a:t>
            </a:r>
            <a:r>
              <a:rPr lang="en-IN" sz="2000" dirty="0"/>
              <a:t>abnormalities, pulmonary </a:t>
            </a:r>
            <a:r>
              <a:rPr lang="en-US" sz="2000" dirty="0"/>
              <a:t>failure, etc. </a:t>
            </a:r>
          </a:p>
          <a:p>
            <a:pPr marL="285750" indent="-285750" algn="just">
              <a:buFont typeface="Wingdings" panose="05000000000000000000" pitchFamily="2" charset="2"/>
              <a:buChar char="Ø"/>
            </a:pPr>
            <a:r>
              <a:rPr lang="en-US" sz="2000" dirty="0"/>
              <a:t>These adverse effects on animals due to cloning experiments led several international</a:t>
            </a:r>
          </a:p>
          <a:p>
            <a:pPr algn="just"/>
            <a:r>
              <a:rPr lang="en-US" sz="2000" dirty="0"/>
              <a:t>animal organizations to stand against it</a:t>
            </a:r>
            <a:endParaRPr lang="en-IN" sz="2000" dirty="0"/>
          </a:p>
        </p:txBody>
      </p:sp>
    </p:spTree>
    <p:extLst>
      <p:ext uri="{BB962C8B-B14F-4D97-AF65-F5344CB8AC3E}">
        <p14:creationId xmlns:p14="http://schemas.microsoft.com/office/powerpoint/2010/main" xmlns="" val="330034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A8918E-79AE-E318-842A-0BAC034A7AD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xmlns="" val="1505417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FC1CF03-D3DA-8FBC-DB42-3B1596004B2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18223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9977" y="600892"/>
            <a:ext cx="3566159"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ln w="22225">
                  <a:solidFill>
                    <a:schemeClr val="accent2"/>
                  </a:solidFill>
                  <a:prstDash val="solid"/>
                </a:ln>
                <a:solidFill>
                  <a:schemeClr val="accent2">
                    <a:lumMod val="40000"/>
                    <a:lumOff val="60000"/>
                  </a:schemeClr>
                </a:solidFill>
              </a:rPr>
              <a:t>ANIMAL SUFFERING:</a:t>
            </a:r>
            <a:endParaRPr lang="en-IN" sz="2800" b="1" dirty="0">
              <a:ln w="22225">
                <a:solidFill>
                  <a:schemeClr val="accent2"/>
                </a:solidFill>
                <a:prstDash val="solid"/>
              </a:ln>
              <a:solidFill>
                <a:schemeClr val="accent2">
                  <a:lumMod val="40000"/>
                  <a:lumOff val="60000"/>
                </a:schemeClr>
              </a:solidFill>
            </a:endParaRPr>
          </a:p>
        </p:txBody>
      </p:sp>
      <p:sp>
        <p:nvSpPr>
          <p:cNvPr id="3" name="TextBox 2"/>
          <p:cNvSpPr txBox="1"/>
          <p:nvPr/>
        </p:nvSpPr>
        <p:spPr>
          <a:xfrm>
            <a:off x="1449978" y="1594791"/>
            <a:ext cx="9718765" cy="415498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400" dirty="0"/>
              <a:t>Perhaps the most compelling argument against animal cloning is the very real</a:t>
            </a:r>
          </a:p>
          <a:p>
            <a:r>
              <a:rPr lang="en-US" sz="2400" dirty="0"/>
              <a:t>suffering endured by animals involved in this science. There are four areas of</a:t>
            </a:r>
          </a:p>
          <a:p>
            <a:r>
              <a:rPr lang="en-US" sz="2400" dirty="0"/>
              <a:t>concern with regard to the pain and suffering animals experience due to animal</a:t>
            </a:r>
          </a:p>
          <a:p>
            <a:r>
              <a:rPr lang="en-US" sz="2400" dirty="0"/>
              <a:t>cloning: </a:t>
            </a:r>
          </a:p>
          <a:p>
            <a:pPr marL="342900" indent="-342900">
              <a:buFont typeface="+mj-lt"/>
              <a:buAutoNum type="arabicPeriod"/>
            </a:pPr>
            <a:r>
              <a:rPr lang="en-US" sz="2400" dirty="0"/>
              <a:t>the suffering animals undergo during cloning procedures; </a:t>
            </a:r>
          </a:p>
          <a:p>
            <a:pPr marL="342900" indent="-342900">
              <a:buFont typeface="+mj-lt"/>
              <a:buAutoNum type="arabicPeriod"/>
            </a:pPr>
            <a:r>
              <a:rPr lang="en-US" sz="2400" dirty="0"/>
              <a:t>the obstetrical complications that occur in the surrogate animal; </a:t>
            </a:r>
          </a:p>
          <a:p>
            <a:r>
              <a:rPr lang="en-US" sz="2400" dirty="0"/>
              <a:t>3.  health of cloned animals;</a:t>
            </a:r>
          </a:p>
          <a:p>
            <a:r>
              <a:rPr lang="en-US" sz="2400" dirty="0"/>
              <a:t>4. the suffering animals will be forced to endure if cloned to exhibit, for</a:t>
            </a:r>
          </a:p>
          <a:p>
            <a:r>
              <a:rPr lang="en-US" sz="2400" dirty="0"/>
              <a:t>research purposes, or for certain diseases and pathologies.</a:t>
            </a:r>
            <a:endParaRPr lang="en-IN" sz="2400" dirty="0"/>
          </a:p>
        </p:txBody>
      </p:sp>
      <p:sp>
        <p:nvSpPr>
          <p:cNvPr id="4" name="TextBox 3"/>
          <p:cNvSpPr txBox="1"/>
          <p:nvPr/>
        </p:nvSpPr>
        <p:spPr>
          <a:xfrm>
            <a:off x="1449978" y="4180114"/>
            <a:ext cx="8138159" cy="1436915"/>
          </a:xfrm>
          <a:prstGeom prst="rect">
            <a:avLst/>
          </a:prstGeom>
          <a:noFill/>
        </p:spPr>
        <p:txBody>
          <a:bodyPr wrap="square" rtlCol="0">
            <a:spAutoFit/>
          </a:bodyPr>
          <a:lstStyle/>
          <a:p>
            <a:endParaRPr lang="en-IN" dirty="0"/>
          </a:p>
        </p:txBody>
      </p:sp>
    </p:spTree>
    <p:extLst>
      <p:ext uri="{BB962C8B-B14F-4D97-AF65-F5344CB8AC3E}">
        <p14:creationId xmlns:p14="http://schemas.microsoft.com/office/powerpoint/2010/main" xmlns="" val="83098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98500"/>
            <a:ext cx="9694818"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Bembo"/>
              </a:rPr>
              <a:t>Of the live clones born, many experience compromised health status or early</a:t>
            </a:r>
          </a:p>
          <a:p>
            <a:r>
              <a:rPr lang="en-US" sz="2000" dirty="0">
                <a:latin typeface="Bembo"/>
              </a:rPr>
              <a:t>death. </a:t>
            </a:r>
          </a:p>
          <a:p>
            <a:pPr marL="285750" indent="-285750">
              <a:buFont typeface="Wingdings" panose="05000000000000000000" pitchFamily="2" charset="2"/>
              <a:buChar char="v"/>
            </a:pPr>
            <a:r>
              <a:rPr lang="en-US" sz="2000" dirty="0">
                <a:latin typeface="Bembo"/>
              </a:rPr>
              <a:t>In one study of cloned pigs, researchers reported a </a:t>
            </a:r>
            <a:r>
              <a:rPr lang="en-US" sz="2000" dirty="0">
                <a:solidFill>
                  <a:schemeClr val="accent5"/>
                </a:solidFill>
                <a:latin typeface="Bembo"/>
              </a:rPr>
              <a:t>50% mortality rate for</a:t>
            </a:r>
          </a:p>
          <a:p>
            <a:r>
              <a:rPr lang="en-US" sz="2000" dirty="0">
                <a:solidFill>
                  <a:schemeClr val="accent5"/>
                </a:solidFill>
                <a:latin typeface="Bembo"/>
              </a:rPr>
              <a:t>the live offspring</a:t>
            </a:r>
            <a:r>
              <a:rPr lang="en-US" sz="2000" dirty="0">
                <a:latin typeface="Bembo"/>
              </a:rPr>
              <a:t>, with five out of 10 dying between three and 130 days of age</a:t>
            </a:r>
          </a:p>
          <a:p>
            <a:r>
              <a:rPr lang="en-US" sz="2000" dirty="0">
                <a:latin typeface="Bembo"/>
              </a:rPr>
              <a:t>from ailments including </a:t>
            </a:r>
            <a:r>
              <a:rPr lang="en-US" sz="2000" dirty="0">
                <a:solidFill>
                  <a:schemeClr val="accent5"/>
                </a:solidFill>
                <a:latin typeface="Bembo"/>
              </a:rPr>
              <a:t>chronic diarrhea, congestive heart failure, and decreased growth rate. </a:t>
            </a:r>
          </a:p>
          <a:p>
            <a:pPr marL="285750" indent="-285750">
              <a:buFont typeface="Wingdings" panose="05000000000000000000" pitchFamily="2" charset="2"/>
              <a:buChar char="v"/>
            </a:pPr>
            <a:r>
              <a:rPr lang="en-US" sz="2000" dirty="0">
                <a:latin typeface="Bembo"/>
              </a:rPr>
              <a:t>In some studies, cloned mice experienced early death due to liver failure and lung problems. </a:t>
            </a:r>
          </a:p>
          <a:p>
            <a:pPr marL="285750" indent="-285750">
              <a:buFont typeface="Wingdings" panose="05000000000000000000" pitchFamily="2" charset="2"/>
              <a:buChar char="v"/>
            </a:pPr>
            <a:r>
              <a:rPr lang="en-US" sz="2000" dirty="0">
                <a:latin typeface="Bembo"/>
              </a:rPr>
              <a:t>In others, they had a high tendency to develop morbid obesity. </a:t>
            </a:r>
          </a:p>
          <a:p>
            <a:r>
              <a:rPr lang="en-US" sz="2000" dirty="0">
                <a:latin typeface="Bembo"/>
              </a:rPr>
              <a:t>These adverse effects on the animals involved in cloning procedures have</a:t>
            </a:r>
          </a:p>
          <a:p>
            <a:r>
              <a:rPr lang="en-US" sz="2000" dirty="0">
                <a:latin typeface="Bembo"/>
              </a:rPr>
              <a:t>prompted national animal welfare organizations to take a strong stance against</a:t>
            </a:r>
          </a:p>
          <a:p>
            <a:r>
              <a:rPr lang="en-US" sz="2000" dirty="0">
                <a:latin typeface="Bembo"/>
              </a:rPr>
              <a:t>animal cloning. The U.S. Humane Society (HSUS), for example, has requested a ban on products coming from cloned animals or their offspring.</a:t>
            </a:r>
            <a:endParaRPr lang="en-IN" sz="2000" dirty="0"/>
          </a:p>
        </p:txBody>
      </p:sp>
    </p:spTree>
    <p:extLst>
      <p:ext uri="{BB962C8B-B14F-4D97-AF65-F5344CB8AC3E}">
        <p14:creationId xmlns:p14="http://schemas.microsoft.com/office/powerpoint/2010/main" xmlns="" val="93338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4926" y="901338"/>
            <a:ext cx="309589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ln w="22225">
                  <a:solidFill>
                    <a:schemeClr val="accent2"/>
                  </a:solidFill>
                  <a:prstDash val="solid"/>
                </a:ln>
                <a:solidFill>
                  <a:schemeClr val="accent2">
                    <a:lumMod val="40000"/>
                    <a:lumOff val="60000"/>
                  </a:schemeClr>
                </a:solidFill>
              </a:rPr>
              <a:t>RELEGIOUS VIEWS:</a:t>
            </a:r>
            <a:endParaRPr lang="en-IN" sz="2800" b="1" dirty="0">
              <a:ln w="22225">
                <a:solidFill>
                  <a:schemeClr val="accent2"/>
                </a:solidFill>
                <a:prstDash val="solid"/>
              </a:ln>
              <a:solidFill>
                <a:schemeClr val="accent2">
                  <a:lumMod val="40000"/>
                  <a:lumOff val="60000"/>
                </a:schemeClr>
              </a:solidFill>
            </a:endParaRPr>
          </a:p>
        </p:txBody>
      </p:sp>
      <p:sp>
        <p:nvSpPr>
          <p:cNvPr id="3" name="TextBox 2"/>
          <p:cNvSpPr txBox="1"/>
          <p:nvPr/>
        </p:nvSpPr>
        <p:spPr>
          <a:xfrm>
            <a:off x="1854926" y="1972492"/>
            <a:ext cx="7746274" cy="30469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sz="2400" dirty="0"/>
              <a:t>Many religions have various guidelines or principles on doing things in the right way, on how </a:t>
            </a:r>
            <a:r>
              <a:rPr lang="en-IN" sz="2400" dirty="0"/>
              <a:t>should we live.</a:t>
            </a:r>
          </a:p>
          <a:p>
            <a:pPr marL="285750" indent="-285750">
              <a:buFont typeface="Arial" panose="020B0604020202020204" pitchFamily="34" charset="0"/>
              <a:buChar char="•"/>
            </a:pPr>
            <a:r>
              <a:rPr lang="en-US" sz="2400" dirty="0"/>
              <a:t>Religious groups are divided, with some opposing the technology as usurping God's place and, to the extent embryo are used, destroying a human life. </a:t>
            </a:r>
          </a:p>
          <a:p>
            <a:pPr marL="285750" indent="-285750">
              <a:buFont typeface="Arial" panose="020B0604020202020204" pitchFamily="34" charset="0"/>
              <a:buChar char="•"/>
            </a:pPr>
            <a:r>
              <a:rPr lang="en-US" sz="2400" dirty="0"/>
              <a:t>Some believe that </a:t>
            </a:r>
            <a:r>
              <a:rPr lang="en-IN" sz="2400" dirty="0"/>
              <a:t>God created an </a:t>
            </a:r>
            <a:r>
              <a:rPr lang="en-US" sz="2400" dirty="0"/>
              <a:t>animal for the betterment of humans so people should also protect animals for their own uses.</a:t>
            </a:r>
            <a:endParaRPr lang="en-IN" sz="2400" dirty="0"/>
          </a:p>
        </p:txBody>
      </p:sp>
    </p:spTree>
    <p:extLst>
      <p:ext uri="{BB962C8B-B14F-4D97-AF65-F5344CB8AC3E}">
        <p14:creationId xmlns:p14="http://schemas.microsoft.com/office/powerpoint/2010/main" xmlns="" val="44634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61" y="1201783"/>
            <a:ext cx="10149841" cy="53245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a:t>The impact of food production from cloned livestock arose many questions. One part of the</a:t>
            </a:r>
          </a:p>
          <a:p>
            <a:r>
              <a:rPr lang="en-US" sz="2000" dirty="0"/>
              <a:t>question is ethics and the other part is science. </a:t>
            </a:r>
          </a:p>
          <a:p>
            <a:pPr marL="285750" indent="-285750">
              <a:buFont typeface="Arial" panose="020B0604020202020204" pitchFamily="34" charset="0"/>
              <a:buChar char="•"/>
            </a:pPr>
            <a:r>
              <a:rPr lang="en-US" sz="2000" dirty="0"/>
              <a:t>The next question arises about the safety of such food to eat. However, in late October 2003, the US FDA stated that no evidence could be found against the safety of the food and milk derived from cloned animals.</a:t>
            </a:r>
          </a:p>
          <a:p>
            <a:pPr marL="285750" indent="-285750">
              <a:buFont typeface="Arial" panose="020B0604020202020204" pitchFamily="34" charset="0"/>
              <a:buChar char="•"/>
            </a:pPr>
            <a:r>
              <a:rPr lang="en-US" sz="2000" dirty="0"/>
              <a:t>But in another statement, they claimed that due to lack of sufficient information it was not possible to justify that cloned food was safe.</a:t>
            </a:r>
          </a:p>
          <a:p>
            <a:pPr marL="285750" indent="-285750">
              <a:buFont typeface="Arial" panose="020B0604020202020204" pitchFamily="34" charset="0"/>
              <a:buChar char="•"/>
            </a:pPr>
            <a:r>
              <a:rPr lang="en-US" sz="2000" dirty="0"/>
              <a:t> Finally, in 2008 after gathering the safety data from USDA the US FDA approved the use of cloned animals for their food and milk products.</a:t>
            </a:r>
          </a:p>
          <a:p>
            <a:pPr algn="just"/>
            <a:r>
              <a:rPr lang="en-US" sz="2000" dirty="0">
                <a:solidFill>
                  <a:schemeClr val="accent5"/>
                </a:solidFill>
              </a:rPr>
              <a:t>The pain, sufferings, and difficulty that animals feel due to cloning procedures can be justified by</a:t>
            </a:r>
          </a:p>
          <a:p>
            <a:pPr algn="just"/>
            <a:r>
              <a:rPr lang="en-US" sz="2000" dirty="0">
                <a:solidFill>
                  <a:schemeClr val="accent5"/>
                </a:solidFill>
              </a:rPr>
              <a:t>their noble uses like curing humans and animal diseases or protecting threatened species. It should</a:t>
            </a:r>
          </a:p>
          <a:p>
            <a:pPr algn="just"/>
            <a:r>
              <a:rPr lang="en-US" sz="2000" dirty="0">
                <a:solidFill>
                  <a:schemeClr val="accent5"/>
                </a:solidFill>
              </a:rPr>
              <a:t>be permissible for this reasons because it is helpful in solving the pain of human being and other</a:t>
            </a:r>
          </a:p>
          <a:p>
            <a:pPr algn="just"/>
            <a:r>
              <a:rPr lang="en-US" sz="2000" dirty="0">
                <a:solidFill>
                  <a:schemeClr val="accent5"/>
                </a:solidFill>
              </a:rPr>
              <a:t>animals but it should not be permissible for the reasons like making animals more attractive for</a:t>
            </a:r>
          </a:p>
          <a:p>
            <a:pPr algn="just"/>
            <a:r>
              <a:rPr lang="en-US" sz="2000" dirty="0">
                <a:solidFill>
                  <a:schemeClr val="accent5"/>
                </a:solidFill>
              </a:rPr>
              <a:t>art purposes, for example, the deer’s are cloned to get large antler and to make them more attractive</a:t>
            </a:r>
          </a:p>
          <a:p>
            <a:pPr algn="just"/>
            <a:r>
              <a:rPr lang="en-US" sz="2000" dirty="0">
                <a:solidFill>
                  <a:schemeClr val="accent5"/>
                </a:solidFill>
              </a:rPr>
              <a:t>to hunters or production of chimera to keep them as an art object .</a:t>
            </a:r>
            <a:endParaRPr lang="en-IN" sz="2000" dirty="0">
              <a:solidFill>
                <a:schemeClr val="accent5"/>
              </a:solidFill>
            </a:endParaRPr>
          </a:p>
        </p:txBody>
      </p:sp>
      <p:sp>
        <p:nvSpPr>
          <p:cNvPr id="3" name="TextBox 2"/>
          <p:cNvSpPr txBox="1"/>
          <p:nvPr/>
        </p:nvSpPr>
        <p:spPr>
          <a:xfrm>
            <a:off x="927460" y="464011"/>
            <a:ext cx="5590905"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ln w="0"/>
                <a:solidFill>
                  <a:schemeClr val="accent1"/>
                </a:solidFill>
                <a:effectLst>
                  <a:outerShdw blurRad="38100" dist="25400" dir="5400000" algn="ctr" rotWithShape="0">
                    <a:srgbClr val="6E747A">
                      <a:alpha val="43000"/>
                    </a:srgbClr>
                  </a:outerShdw>
                </a:effectLst>
              </a:rPr>
              <a:t>USE OF CLONED ANIMALS FOR FOOD AND HEALTH</a:t>
            </a:r>
          </a:p>
          <a:p>
            <a:endParaRPr lang="en-IN"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3387338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7566" y="574040"/>
            <a:ext cx="265103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ln w="22225">
                  <a:solidFill>
                    <a:schemeClr val="accent2"/>
                  </a:solidFill>
                  <a:prstDash val="solid"/>
                </a:ln>
                <a:solidFill>
                  <a:schemeClr val="accent2">
                    <a:lumMod val="40000"/>
                    <a:lumOff val="60000"/>
                  </a:schemeClr>
                </a:solidFill>
              </a:rPr>
              <a:t> </a:t>
            </a:r>
            <a:r>
              <a:rPr lang="en-US" sz="3200" b="1" dirty="0">
                <a:ln w="22225">
                  <a:solidFill>
                    <a:schemeClr val="accent2"/>
                  </a:solidFill>
                  <a:prstDash val="solid"/>
                </a:ln>
                <a:solidFill>
                  <a:schemeClr val="accent2">
                    <a:lumMod val="40000"/>
                    <a:lumOff val="60000"/>
                  </a:schemeClr>
                </a:solidFill>
              </a:rPr>
              <a:t>CONCLUSION</a:t>
            </a:r>
            <a:endParaRPr lang="en-IN" sz="3200" b="1" dirty="0">
              <a:ln w="22225">
                <a:solidFill>
                  <a:schemeClr val="accent2"/>
                </a:solidFill>
                <a:prstDash val="solid"/>
              </a:ln>
              <a:solidFill>
                <a:schemeClr val="accent2">
                  <a:lumMod val="40000"/>
                  <a:lumOff val="60000"/>
                </a:schemeClr>
              </a:solidFill>
            </a:endParaRPr>
          </a:p>
        </p:txBody>
      </p:sp>
      <p:sp>
        <p:nvSpPr>
          <p:cNvPr id="3" name="TextBox 2"/>
          <p:cNvSpPr txBox="1"/>
          <p:nvPr/>
        </p:nvSpPr>
        <p:spPr>
          <a:xfrm>
            <a:off x="875211" y="1593669"/>
            <a:ext cx="10215155" cy="40934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a:t>Though some of the applications in animal cloning are beneficial, however, most of them have adverse effects. The success rates in animal cloning are relatively low compared to expected outcomes and the efficiency of animal cloning process is quite less around 1-2%. Also, the animals involved in cloning experiments may pose some potential risks to their life and to other </a:t>
            </a:r>
            <a:r>
              <a:rPr lang="en-IN" sz="2000" dirty="0"/>
              <a:t>animals.</a:t>
            </a:r>
          </a:p>
          <a:p>
            <a:endParaRPr lang="en-US" sz="2000" dirty="0"/>
          </a:p>
          <a:p>
            <a:r>
              <a:rPr lang="en-US" sz="2000" dirty="0"/>
              <a:t>Though some organizations claim that the products derived from cloned livestock are harmful without having any supporting data in </a:t>
            </a:r>
            <a:r>
              <a:rPr lang="en-US" sz="2000" dirty="0" err="1"/>
              <a:t>favour</a:t>
            </a:r>
            <a:r>
              <a:rPr lang="en-US" sz="2000" dirty="0"/>
              <a:t> of their claim. In fact, in 2008 the US FDA has already approved the use of products from such live stocks like milk, meat etc. for human consumption. Ethically justifiable conclusions depend on two kinds of judgments: factual (based on scientific evidence and theories), and ethical (based on the best available moral philosophy theories) one can say that the problems in animal cloning prevail over their benefits, requiring </a:t>
            </a:r>
            <a:r>
              <a:rPr lang="en-IN" sz="2000" dirty="0"/>
              <a:t>bioethical controls.</a:t>
            </a:r>
          </a:p>
        </p:txBody>
      </p:sp>
    </p:spTree>
    <p:extLst>
      <p:ext uri="{BB962C8B-B14F-4D97-AF65-F5344CB8AC3E}">
        <p14:creationId xmlns:p14="http://schemas.microsoft.com/office/powerpoint/2010/main" xmlns="" val="40141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D52F9-0934-44B1-0268-4594C6582D5B}"/>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9B5B3FA4-9B64-57D3-F0AE-DC0F0320193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01216" y="392678"/>
            <a:ext cx="11569960" cy="6465321"/>
          </a:xfrm>
        </p:spPr>
      </p:pic>
    </p:spTree>
    <p:extLst>
      <p:ext uri="{BB962C8B-B14F-4D97-AF65-F5344CB8AC3E}">
        <p14:creationId xmlns:p14="http://schemas.microsoft.com/office/powerpoint/2010/main" xmlns="" val="368160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REFERENCE</a:t>
            </a:r>
            <a:endParaRPr lang="en-IN"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ontent Placeholder 2"/>
          <p:cNvSpPr>
            <a:spLocks noGrp="1"/>
          </p:cNvSpPr>
          <p:nvPr>
            <p:ph idx="1"/>
          </p:nvPr>
        </p:nvSpPr>
        <p:spPr/>
        <p:txBody>
          <a:bodyPr>
            <a:normAutofit fontScale="25000" lnSpcReduction="20000"/>
          </a:bodyPr>
          <a:lstStyle/>
          <a:p>
            <a:pPr marL="457200" indent="-457200">
              <a:buNone/>
            </a:pPr>
            <a:endParaRPr lang="en-US" dirty="0" smtClean="0">
              <a:solidFill>
                <a:srgbClr val="00B0F0"/>
              </a:solidFill>
            </a:endParaRPr>
          </a:p>
          <a:p>
            <a:r>
              <a:rPr lang="en-IN" sz="8000" dirty="0" smtClean="0"/>
              <a:t>1. </a:t>
            </a:r>
            <a:r>
              <a:rPr lang="en-IN" sz="8000" dirty="0" err="1" smtClean="0"/>
              <a:t>Sodeke</a:t>
            </a:r>
            <a:r>
              <a:rPr lang="en-IN" sz="8000" dirty="0" smtClean="0"/>
              <a:t> SO. Tuskegee University experience challenges conventional wisdom: is integrative</a:t>
            </a:r>
          </a:p>
          <a:p>
            <a:r>
              <a:rPr lang="en-IN" sz="8000" dirty="0" smtClean="0"/>
              <a:t>bioethics practice the new ethics for the public's health?. J Health Care Poor 2012;23(4):15.</a:t>
            </a:r>
          </a:p>
          <a:p>
            <a:r>
              <a:rPr lang="en-IN" sz="8000" dirty="0" smtClean="0"/>
              <a:t>2. Twine R. Animals as biotechnology: ethics</a:t>
            </a:r>
            <a:r>
              <a:rPr lang="en-IN" sz="8000" dirty="0" smtClean="0"/>
              <a:t>,</a:t>
            </a:r>
            <a:endPar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IN" sz="8000" dirty="0" smtClean="0"/>
              <a:t>sustainability </a:t>
            </a:r>
            <a:r>
              <a:rPr lang="en-IN" sz="8000" dirty="0" smtClean="0"/>
              <a:t>and critical animal studies. </a:t>
            </a:r>
            <a:r>
              <a:rPr lang="en-IN" sz="8000" dirty="0" err="1" smtClean="0"/>
              <a:t>Routledge</a:t>
            </a:r>
            <a:r>
              <a:rPr lang="en-IN" sz="8000" dirty="0" smtClean="0"/>
              <a:t>  2010</a:t>
            </a:r>
            <a:r>
              <a:rPr lang="en-IN" sz="8000" dirty="0" smtClean="0"/>
              <a:t>.</a:t>
            </a:r>
          </a:p>
          <a:p>
            <a:r>
              <a:rPr lang="en-IN" sz="8000" dirty="0" smtClean="0"/>
              <a:t>3. </a:t>
            </a:r>
            <a:r>
              <a:rPr lang="en-IN" sz="8000" dirty="0" err="1" smtClean="0"/>
              <a:t>Railton</a:t>
            </a:r>
            <a:r>
              <a:rPr lang="en-IN" sz="8000" dirty="0" smtClean="0"/>
              <a:t>, D. ‘What are stem cells and why are they important?’. Medical News Today. 2019 Feb 8.</a:t>
            </a:r>
          </a:p>
          <a:p>
            <a:r>
              <a:rPr lang="en-IN" sz="8000" dirty="0" smtClean="0"/>
              <a:t>Available from </a:t>
            </a:r>
            <a:r>
              <a:rPr lang="en-IN" sz="8000" dirty="0" smtClean="0">
                <a:hlinkClick r:id="rId2"/>
              </a:rPr>
              <a:t>https://www.medicalnewstoday.com/articles/200904.php</a:t>
            </a:r>
            <a:endParaRPr lang="en-IN" sz="8000" dirty="0" smtClean="0"/>
          </a:p>
          <a:p>
            <a:r>
              <a:rPr lang="en-IN" sz="8000" dirty="0" smtClean="0"/>
              <a:t>4. Jamieson D, editor. A companion to environmental philosophy. John Wiley &amp; Sons; 2008.</a:t>
            </a:r>
          </a:p>
          <a:p>
            <a:r>
              <a:rPr lang="en-IN" sz="8000" dirty="0" smtClean="0"/>
              <a:t>5. </a:t>
            </a:r>
            <a:r>
              <a:rPr lang="en-IN" sz="8000" dirty="0" err="1" smtClean="0"/>
              <a:t>LaFort</a:t>
            </a:r>
            <a:r>
              <a:rPr lang="en-IN" sz="8000" dirty="0" smtClean="0"/>
              <a:t> R, NRC KL, </a:t>
            </a:r>
            <a:r>
              <a:rPr lang="en-IN" sz="8000" dirty="0" err="1" smtClean="0"/>
              <a:t>Tiraspolsky</a:t>
            </a:r>
            <a:r>
              <a:rPr lang="en-IN" sz="8000" dirty="0" smtClean="0"/>
              <a:t> M. Implementing GM Technology in Order to Safeguard</a:t>
            </a:r>
          </a:p>
          <a:p>
            <a:r>
              <a:rPr lang="en-IN" sz="8000" dirty="0" smtClean="0"/>
              <a:t>Endangered Species in Our Continuously Changing Environment. From </a:t>
            </a:r>
            <a:r>
              <a:rPr lang="en-IN" sz="8000" dirty="0" smtClean="0">
                <a:hlinkClick r:id="rId3"/>
              </a:rPr>
              <a:t>umass.edu</a:t>
            </a:r>
            <a:endParaRPr lang="en-IN" sz="8000" dirty="0" smtClean="0"/>
          </a:p>
          <a:p>
            <a:r>
              <a:rPr lang="en-IN" sz="8000" dirty="0" smtClean="0"/>
              <a:t>6. Lopes M. LEGALIZAÇÃO DA MACONHA: DEBATE POLÍTICO, SOCIAL E JURÍDICO</a:t>
            </a:r>
          </a:p>
          <a:p>
            <a:r>
              <a:rPr lang="en-IN" sz="8000" dirty="0" smtClean="0"/>
              <a:t>SOBRE SUA PERTINÊNCIA.</a:t>
            </a:r>
          </a:p>
          <a:p>
            <a:r>
              <a:rPr lang="en-IN" sz="8000" dirty="0" smtClean="0"/>
              <a:t>7. </a:t>
            </a:r>
            <a:r>
              <a:rPr lang="en-IN" sz="8000" dirty="0" err="1" smtClean="0"/>
              <a:t>Muzur</a:t>
            </a:r>
            <a:r>
              <a:rPr lang="en-IN" sz="8000" dirty="0" smtClean="0"/>
              <a:t> A, </a:t>
            </a:r>
            <a:r>
              <a:rPr lang="en-IN" sz="8000" dirty="0" err="1" smtClean="0"/>
              <a:t>Rinčić</a:t>
            </a:r>
            <a:r>
              <a:rPr lang="en-IN" sz="8000" dirty="0" smtClean="0"/>
              <a:t> I. Fritz </a:t>
            </a:r>
            <a:r>
              <a:rPr lang="en-IN" sz="8000" dirty="0" err="1" smtClean="0"/>
              <a:t>Jahr</a:t>
            </a:r>
            <a:r>
              <a:rPr lang="en-IN" sz="8000" dirty="0" smtClean="0"/>
              <a:t> (1895-1953): a life story of the" inventor" of bioethics and a </a:t>
            </a:r>
            <a:r>
              <a:rPr lang="en-IN" sz="8000" dirty="0" smtClean="0"/>
              <a:t>tentative.</a:t>
            </a:r>
            <a:endParaRPr lang="en-IN" sz="8000" dirty="0" smtClean="0"/>
          </a:p>
          <a:p>
            <a:pPr>
              <a:buNone/>
            </a:pPr>
            <a:endParaRPr lang="en-IN" sz="8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Thank You Gold Transparent Transparent PNG - 498x498 - Free Download on  Nic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7103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17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1160" y="679156"/>
            <a:ext cx="6505303"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4000" dirty="0"/>
              <a:t>HISTORY OF ANIMAL CLONING</a:t>
            </a:r>
            <a:endParaRPr lang="en-IN" sz="4000" dirty="0"/>
          </a:p>
        </p:txBody>
      </p:sp>
      <p:sp>
        <p:nvSpPr>
          <p:cNvPr id="5" name="TextBox 4"/>
          <p:cNvSpPr txBox="1"/>
          <p:nvPr/>
        </p:nvSpPr>
        <p:spPr>
          <a:xfrm>
            <a:off x="955260" y="2194333"/>
            <a:ext cx="9886912" cy="415498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buFont typeface="Arial" panose="020B0604020202020204" pitchFamily="34" charset="0"/>
              <a:buChar char="•"/>
            </a:pPr>
            <a:r>
              <a:rPr lang="en-US" sz="2400" dirty="0">
                <a:solidFill>
                  <a:schemeClr val="accent2">
                    <a:lumMod val="75000"/>
                  </a:schemeClr>
                </a:solidFill>
              </a:rPr>
              <a:t>Animal cloning is the process of creating a genetically identical replica of a cell or an organism.</a:t>
            </a:r>
          </a:p>
          <a:p>
            <a:pPr marL="342900" indent="-342900" algn="just">
              <a:buFont typeface="Arial" panose="020B0604020202020204" pitchFamily="34" charset="0"/>
              <a:buChar char="•"/>
            </a:pPr>
            <a:r>
              <a:rPr lang="en-US" sz="2400" dirty="0">
                <a:solidFill>
                  <a:schemeClr val="accent2">
                    <a:lumMod val="75000"/>
                  </a:schemeClr>
                </a:solidFill>
              </a:rPr>
              <a:t> </a:t>
            </a:r>
            <a:r>
              <a:rPr lang="en-US" sz="2400" dirty="0"/>
              <a:t>The progress in animal cloning science has been exponential. The first successful attempt at cloning was made by scientists at the </a:t>
            </a:r>
            <a:r>
              <a:rPr lang="en-US" sz="2400" dirty="0" err="1"/>
              <a:t>Roslin</a:t>
            </a:r>
            <a:r>
              <a:rPr lang="en-US" sz="2400" dirty="0"/>
              <a:t> Institute in Scotland in 1995, when they cloned two lambs, Megan and Morag. </a:t>
            </a:r>
          </a:p>
          <a:p>
            <a:pPr marL="342900" indent="-342900" algn="just">
              <a:buFont typeface="Arial" panose="020B0604020202020204" pitchFamily="34" charset="0"/>
              <a:buChar char="•"/>
            </a:pPr>
            <a:r>
              <a:rPr lang="en-US" sz="2400" dirty="0"/>
              <a:t>The lambs were cloned from cells from an early embryo. A year later, the same scientists cloned Dolly, this time beginning with a cell of an adult sheep.</a:t>
            </a:r>
          </a:p>
          <a:p>
            <a:pPr marL="342900" indent="-342900" algn="just">
              <a:buFont typeface="Arial" panose="020B0604020202020204" pitchFamily="34" charset="0"/>
              <a:buChar char="•"/>
            </a:pPr>
            <a:r>
              <a:rPr lang="en-US" sz="2400" dirty="0"/>
              <a:t> In the last eight years, scientists have not only cloned other species, but they have advanced the science of cloning to now include genetic modifications that serve particular pharmaceutical or agricultural </a:t>
            </a:r>
            <a:r>
              <a:rPr lang="en-IN" sz="2400" dirty="0"/>
              <a:t>purposes.</a:t>
            </a:r>
          </a:p>
        </p:txBody>
      </p:sp>
      <p:pic>
        <p:nvPicPr>
          <p:cNvPr id="5124" name="Picture 4" descr="https://o.remove.bg/downloads/60f53cd7-ed4a-4bcd-b54e-31287f06037a/image-removebg-preview.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764" y="0"/>
            <a:ext cx="2174135" cy="19592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092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6526" y="761215"/>
            <a:ext cx="3618411" cy="646331"/>
          </a:xfrm>
          <a:prstGeom prst="rect">
            <a:avLst/>
          </a:prstGeom>
          <a:noFill/>
        </p:spPr>
        <p:txBody>
          <a:bodyPr wrap="square" rtlCol="0">
            <a:spAutoFit/>
          </a:bodyPr>
          <a:lstStyle/>
          <a:p>
            <a:r>
              <a:rPr lang="en-US" sz="3600" b="1" dirty="0">
                <a:ln w="22225">
                  <a:solidFill>
                    <a:schemeClr val="accent2"/>
                  </a:solidFill>
                  <a:prstDash val="solid"/>
                </a:ln>
                <a:solidFill>
                  <a:schemeClr val="accent2">
                    <a:lumMod val="40000"/>
                    <a:lumOff val="60000"/>
                  </a:schemeClr>
                </a:solidFill>
              </a:rPr>
              <a:t>ANIMAL</a:t>
            </a:r>
            <a:r>
              <a:rPr lang="en-US" sz="3600" dirty="0"/>
              <a:t> </a:t>
            </a:r>
            <a:r>
              <a:rPr lang="en-US" sz="3600" b="1" dirty="0">
                <a:ln w="22225">
                  <a:solidFill>
                    <a:schemeClr val="accent2"/>
                  </a:solidFill>
                  <a:prstDash val="solid"/>
                </a:ln>
                <a:solidFill>
                  <a:schemeClr val="accent2">
                    <a:lumMod val="40000"/>
                    <a:lumOff val="60000"/>
                  </a:schemeClr>
                </a:solidFill>
              </a:rPr>
              <a:t>CLONING</a:t>
            </a:r>
            <a:endParaRPr lang="en-IN" sz="3600" dirty="0"/>
          </a:p>
        </p:txBody>
      </p:sp>
      <p:cxnSp>
        <p:nvCxnSpPr>
          <p:cNvPr id="6" name="Straight Arrow Connector 5"/>
          <p:cNvCxnSpPr/>
          <p:nvPr/>
        </p:nvCxnSpPr>
        <p:spPr>
          <a:xfrm flipH="1">
            <a:off x="2978331" y="1466612"/>
            <a:ext cx="1175658" cy="70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41817" y="1453547"/>
            <a:ext cx="0" cy="98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55194" y="1339612"/>
            <a:ext cx="1136469" cy="532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75657" y="2220849"/>
            <a:ext cx="211618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GENE CLONING</a:t>
            </a:r>
            <a:endParaRPr lang="en-IN" sz="2400" dirty="0"/>
          </a:p>
        </p:txBody>
      </p:sp>
      <p:sp>
        <p:nvSpPr>
          <p:cNvPr id="12" name="TextBox 11"/>
          <p:cNvSpPr txBox="1"/>
          <p:nvPr/>
        </p:nvSpPr>
        <p:spPr>
          <a:xfrm>
            <a:off x="3361145" y="2493552"/>
            <a:ext cx="35530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REPRODUCTIVE CLONING</a:t>
            </a:r>
            <a:endParaRPr lang="en-IN" sz="2400" dirty="0"/>
          </a:p>
        </p:txBody>
      </p:sp>
      <p:sp>
        <p:nvSpPr>
          <p:cNvPr id="13" name="TextBox 12"/>
          <p:cNvSpPr txBox="1"/>
          <p:nvPr/>
        </p:nvSpPr>
        <p:spPr>
          <a:xfrm>
            <a:off x="6645727" y="1935086"/>
            <a:ext cx="319387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a:t>THERAPEUTIC CLONING</a:t>
            </a:r>
            <a:endParaRPr lang="en-IN" sz="2400" dirty="0"/>
          </a:p>
        </p:txBody>
      </p:sp>
      <p:sp>
        <p:nvSpPr>
          <p:cNvPr id="14" name="TextBox 13"/>
          <p:cNvSpPr txBox="1"/>
          <p:nvPr/>
        </p:nvSpPr>
        <p:spPr>
          <a:xfrm>
            <a:off x="389707" y="2763686"/>
            <a:ext cx="273013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a:t>This process creates a duplicate set of genes or segments of DNA that can</a:t>
            </a:r>
          </a:p>
          <a:p>
            <a:r>
              <a:rPr lang="en-IN" dirty="0"/>
              <a:t>identify certain genetic abnormalities.</a:t>
            </a:r>
          </a:p>
        </p:txBody>
      </p:sp>
      <p:sp>
        <p:nvSpPr>
          <p:cNvPr id="15" name="TextBox 14"/>
          <p:cNvSpPr txBox="1"/>
          <p:nvPr/>
        </p:nvSpPr>
        <p:spPr>
          <a:xfrm>
            <a:off x="3613331" y="3053722"/>
            <a:ext cx="289995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This process creates copies of the entire animal.</a:t>
            </a:r>
            <a:endParaRPr lang="en-IN" dirty="0"/>
          </a:p>
        </p:txBody>
      </p:sp>
      <p:sp>
        <p:nvSpPr>
          <p:cNvPr id="16" name="TextBox 15"/>
          <p:cNvSpPr txBox="1"/>
          <p:nvPr/>
        </p:nvSpPr>
        <p:spPr>
          <a:xfrm>
            <a:off x="7999186" y="2470384"/>
            <a:ext cx="245581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This process creates embryonic stem cells which can be utilized for</a:t>
            </a:r>
          </a:p>
          <a:p>
            <a:r>
              <a:rPr lang="en-IN" dirty="0"/>
              <a:t>medical use.</a:t>
            </a:r>
          </a:p>
        </p:txBody>
      </p:sp>
    </p:spTree>
    <p:extLst>
      <p:ext uri="{BB962C8B-B14F-4D97-AF65-F5344CB8AC3E}">
        <p14:creationId xmlns:p14="http://schemas.microsoft.com/office/powerpoint/2010/main" xmlns="" val="41545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lly the Sheep - Clon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12684" y="838243"/>
            <a:ext cx="4625430" cy="58908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604068" y="352697"/>
            <a:ext cx="240356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 CLONING PROCEDURE</a:t>
            </a:r>
            <a:endParaRPr lang="en-IN" dirty="0"/>
          </a:p>
        </p:txBody>
      </p:sp>
      <p:sp>
        <p:nvSpPr>
          <p:cNvPr id="9" name="TextBox 8"/>
          <p:cNvSpPr txBox="1"/>
          <p:nvPr/>
        </p:nvSpPr>
        <p:spPr>
          <a:xfrm>
            <a:off x="796834" y="929683"/>
            <a:ext cx="4088674" cy="5509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600" b="1" dirty="0">
                <a:solidFill>
                  <a:schemeClr val="accent2">
                    <a:lumMod val="75000"/>
                  </a:schemeClr>
                </a:solidFill>
              </a:rPr>
              <a:t>Collection of udder cells </a:t>
            </a:r>
            <a:r>
              <a:rPr lang="en-US" sz="1600" dirty="0">
                <a:solidFill>
                  <a:schemeClr val="accent2">
                    <a:lumMod val="75000"/>
                  </a:schemeClr>
                </a:solidFill>
              </a:rPr>
              <a:t>:</a:t>
            </a:r>
            <a:r>
              <a:rPr lang="en-US" sz="1600" dirty="0"/>
              <a:t> udder cells are collected from sheep 1 (Finn-</a:t>
            </a:r>
            <a:r>
              <a:rPr lang="en-US" sz="1600" dirty="0" err="1"/>
              <a:t>dorset</a:t>
            </a:r>
            <a:r>
              <a:rPr lang="en-US" sz="1600" dirty="0"/>
              <a:t> ewe) which will be the DNA mother. Cells multiply and then stopped the process when they have divided enough.</a:t>
            </a:r>
          </a:p>
          <a:p>
            <a:pPr algn="just"/>
            <a:r>
              <a:rPr lang="en-US" sz="1600" b="1" dirty="0">
                <a:solidFill>
                  <a:schemeClr val="accent2">
                    <a:lumMod val="75000"/>
                  </a:schemeClr>
                </a:solidFill>
              </a:rPr>
              <a:t>Collection of the egg cell</a:t>
            </a:r>
            <a:r>
              <a:rPr lang="en-US" sz="1600" dirty="0"/>
              <a:t>: egg cell from a different sheep (sheep 2) (Scottish blackface) is</a:t>
            </a:r>
          </a:p>
          <a:p>
            <a:pPr algn="just"/>
            <a:r>
              <a:rPr lang="en-US" sz="1600" dirty="0"/>
              <a:t>collected and the nucleus is removed.</a:t>
            </a:r>
          </a:p>
          <a:p>
            <a:pPr algn="just"/>
            <a:r>
              <a:rPr lang="en-US" sz="1600" b="1" dirty="0">
                <a:solidFill>
                  <a:schemeClr val="accent2">
                    <a:lumMod val="75000"/>
                  </a:schemeClr>
                </a:solidFill>
              </a:rPr>
              <a:t>Fusion of somatic cell and egg cell</a:t>
            </a:r>
            <a:r>
              <a:rPr lang="en-US" sz="1600" dirty="0">
                <a:solidFill>
                  <a:schemeClr val="accent2">
                    <a:lumMod val="75000"/>
                  </a:schemeClr>
                </a:solidFill>
              </a:rPr>
              <a:t>: </a:t>
            </a:r>
            <a:r>
              <a:rPr lang="en-US" sz="1600" dirty="0"/>
              <a:t>one udder cell is kept next to the egg cell without a nucleus and fused them using electricity. The egg cell now contained all the udder cell’s DNA.</a:t>
            </a:r>
          </a:p>
          <a:p>
            <a:pPr algn="just"/>
            <a:r>
              <a:rPr lang="en-US" sz="1600" b="1" dirty="0">
                <a:solidFill>
                  <a:schemeClr val="accent2">
                    <a:lumMod val="75000"/>
                  </a:schemeClr>
                </a:solidFill>
              </a:rPr>
              <a:t>Culture of embryos</a:t>
            </a:r>
            <a:r>
              <a:rPr lang="en-US" sz="1600" dirty="0">
                <a:solidFill>
                  <a:schemeClr val="accent2">
                    <a:lumMod val="75000"/>
                  </a:schemeClr>
                </a:solidFill>
              </a:rPr>
              <a:t>: </a:t>
            </a:r>
            <a:r>
              <a:rPr lang="en-US" sz="1600" dirty="0"/>
              <a:t>The egg cell divided until it developed into an embryo. An embryo is the</a:t>
            </a:r>
          </a:p>
          <a:p>
            <a:pPr algn="just"/>
            <a:r>
              <a:rPr lang="en-US" sz="1600" dirty="0"/>
              <a:t>early stage of an animal before it has been born or hatched.</a:t>
            </a:r>
          </a:p>
          <a:p>
            <a:pPr algn="just"/>
            <a:r>
              <a:rPr lang="en-US" sz="1600" b="1" dirty="0">
                <a:solidFill>
                  <a:schemeClr val="accent2">
                    <a:lumMod val="75000"/>
                  </a:schemeClr>
                </a:solidFill>
              </a:rPr>
              <a:t>Embryo transfer into recipient animal</a:t>
            </a:r>
            <a:r>
              <a:rPr lang="en-US" sz="1600" dirty="0">
                <a:solidFill>
                  <a:schemeClr val="accent2">
                    <a:lumMod val="75000"/>
                  </a:schemeClr>
                </a:solidFill>
              </a:rPr>
              <a:t>: </a:t>
            </a:r>
            <a:r>
              <a:rPr lang="en-US" sz="1600" dirty="0"/>
              <a:t>This embryo is placed inside a third sheep. Five</a:t>
            </a:r>
          </a:p>
          <a:p>
            <a:pPr algn="just"/>
            <a:r>
              <a:rPr lang="en-US" sz="1600" dirty="0"/>
              <a:t>months later, this sheep will give birth to a sheep which will be exactly like the sheep 1, the nucleus </a:t>
            </a:r>
            <a:r>
              <a:rPr lang="en-US" sz="1600" dirty="0" err="1"/>
              <a:t>doner</a:t>
            </a:r>
            <a:r>
              <a:rPr lang="en-US" sz="1600" dirty="0"/>
              <a:t>. This sheep is the clone of the sheep 1.</a:t>
            </a:r>
            <a:endParaRPr lang="en-IN" sz="1600" dirty="0"/>
          </a:p>
        </p:txBody>
      </p:sp>
    </p:spTree>
    <p:extLst>
      <p:ext uri="{BB962C8B-B14F-4D97-AF65-F5344CB8AC3E}">
        <p14:creationId xmlns:p14="http://schemas.microsoft.com/office/powerpoint/2010/main" xmlns="" val="83478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2C953-627B-BE5D-5322-7B1A0DB9DB2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8FBBD442-49FD-0357-BDF4-CAC0FA00999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6612" y="376872"/>
            <a:ext cx="11915191" cy="7040965"/>
          </a:xfrm>
        </p:spPr>
      </p:pic>
    </p:spTree>
    <p:extLst>
      <p:ext uri="{BB962C8B-B14F-4D97-AF65-F5344CB8AC3E}">
        <p14:creationId xmlns:p14="http://schemas.microsoft.com/office/powerpoint/2010/main" xmlns="" val="363714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086188860"/>
              </p:ext>
            </p:extLst>
          </p:nvPr>
        </p:nvGraphicFramePr>
        <p:xfrm>
          <a:off x="1611810" y="1606171"/>
          <a:ext cx="8172270" cy="4597400"/>
        </p:xfrm>
        <a:graphic>
          <a:graphicData uri="http://schemas.openxmlformats.org/drawingml/2006/table">
            <a:tbl>
              <a:tblPr firstRow="1" bandRow="1">
                <a:tableStyleId>{00A15C55-8517-42AA-B614-E9B94910E393}</a:tableStyleId>
              </a:tblPr>
              <a:tblGrid>
                <a:gridCol w="2724090">
                  <a:extLst>
                    <a:ext uri="{9D8B030D-6E8A-4147-A177-3AD203B41FA5}">
                      <a16:colId xmlns:a16="http://schemas.microsoft.com/office/drawing/2014/main" xmlns="" val="3913991959"/>
                    </a:ext>
                  </a:extLst>
                </a:gridCol>
                <a:gridCol w="2724090">
                  <a:extLst>
                    <a:ext uri="{9D8B030D-6E8A-4147-A177-3AD203B41FA5}">
                      <a16:colId xmlns:a16="http://schemas.microsoft.com/office/drawing/2014/main" xmlns="" val="4221478685"/>
                    </a:ext>
                  </a:extLst>
                </a:gridCol>
                <a:gridCol w="2724090">
                  <a:extLst>
                    <a:ext uri="{9D8B030D-6E8A-4147-A177-3AD203B41FA5}">
                      <a16:colId xmlns:a16="http://schemas.microsoft.com/office/drawing/2014/main" xmlns="" val="3743185218"/>
                    </a:ext>
                  </a:extLst>
                </a:gridCol>
              </a:tblGrid>
              <a:tr h="370840">
                <a:tc>
                  <a:txBody>
                    <a:bodyPr/>
                    <a:lstStyle/>
                    <a:p>
                      <a:r>
                        <a:rPr lang="en-US" dirty="0"/>
                        <a:t>SERIAL NO.</a:t>
                      </a:r>
                      <a:endParaRPr lang="en-IN" dirty="0"/>
                    </a:p>
                  </a:txBody>
                  <a:tcPr/>
                </a:tc>
                <a:tc>
                  <a:txBody>
                    <a:bodyPr/>
                    <a:lstStyle/>
                    <a:p>
                      <a:r>
                        <a:rPr lang="en-US" dirty="0"/>
                        <a:t>CLONED ANIMALS </a:t>
                      </a:r>
                      <a:endParaRPr lang="en-IN" dirty="0"/>
                    </a:p>
                  </a:txBody>
                  <a:tcPr/>
                </a:tc>
                <a:tc>
                  <a:txBody>
                    <a:bodyPr/>
                    <a:lstStyle/>
                    <a:p>
                      <a:r>
                        <a:rPr lang="en-US" dirty="0"/>
                        <a:t>YEAR</a:t>
                      </a:r>
                      <a:endParaRPr lang="en-IN" dirty="0"/>
                    </a:p>
                  </a:txBody>
                  <a:tcPr/>
                </a:tc>
                <a:extLst>
                  <a:ext uri="{0D108BD9-81ED-4DB2-BD59-A6C34878D82A}">
                    <a16:rowId xmlns:a16="http://schemas.microsoft.com/office/drawing/2014/main" xmlns="" val="3561543777"/>
                  </a:ext>
                </a:extLst>
              </a:tr>
              <a:tr h="370840">
                <a:tc>
                  <a:txBody>
                    <a:bodyPr/>
                    <a:lstStyle/>
                    <a:p>
                      <a:pPr algn="ctr"/>
                      <a:r>
                        <a:rPr lang="en-US" sz="1800" dirty="0"/>
                        <a:t>1</a:t>
                      </a:r>
                      <a:endParaRPr lang="en-IN" sz="1800" dirty="0"/>
                    </a:p>
                  </a:txBody>
                  <a:tcPr/>
                </a:tc>
                <a:tc>
                  <a:txBody>
                    <a:bodyPr/>
                    <a:lstStyle/>
                    <a:p>
                      <a:pPr algn="ctr"/>
                      <a:r>
                        <a:rPr lang="en-IN" sz="1800" b="0" i="0" u="none" strike="noStrike" baseline="0">
                          <a:latin typeface="CalistoMT"/>
                        </a:rPr>
                        <a:t>Sea Urchins 1885</a:t>
                      </a:r>
                      <a:endParaRPr lang="en-IN" sz="1800" dirty="0"/>
                    </a:p>
                  </a:txBody>
                  <a:tcPr/>
                </a:tc>
                <a:tc>
                  <a:txBody>
                    <a:bodyPr/>
                    <a:lstStyle/>
                    <a:p>
                      <a:pPr algn="ctr"/>
                      <a:r>
                        <a:rPr lang="en-IN" sz="1800" b="0" i="0" u="none" strike="noStrike" baseline="0" dirty="0">
                          <a:latin typeface="CalistoMT"/>
                        </a:rPr>
                        <a:t>1885</a:t>
                      </a:r>
                      <a:endParaRPr lang="en-IN" sz="1800" dirty="0"/>
                    </a:p>
                  </a:txBody>
                  <a:tcPr/>
                </a:tc>
                <a:extLst>
                  <a:ext uri="{0D108BD9-81ED-4DB2-BD59-A6C34878D82A}">
                    <a16:rowId xmlns:a16="http://schemas.microsoft.com/office/drawing/2014/main" xmlns="" val="1926254424"/>
                  </a:ext>
                </a:extLst>
              </a:tr>
              <a:tr h="370840">
                <a:tc>
                  <a:txBody>
                    <a:bodyPr/>
                    <a:lstStyle/>
                    <a:p>
                      <a:pPr algn="ctr"/>
                      <a:endParaRPr lang="en-IN" sz="1800" dirty="0"/>
                    </a:p>
                  </a:txBody>
                  <a:tcPr/>
                </a:tc>
                <a:tc>
                  <a:txBody>
                    <a:bodyPr/>
                    <a:lstStyle/>
                    <a:p>
                      <a:pPr algn="ctr"/>
                      <a:r>
                        <a:rPr lang="en-IN" sz="1800" b="0" i="0" u="none" strike="noStrike" baseline="0">
                          <a:latin typeface="CalistoMT"/>
                        </a:rPr>
                        <a:t>Salamanders 1902</a:t>
                      </a:r>
                      <a:endParaRPr lang="en-IN" sz="1800" dirty="0"/>
                    </a:p>
                  </a:txBody>
                  <a:tcPr/>
                </a:tc>
                <a:tc>
                  <a:txBody>
                    <a:bodyPr/>
                    <a:lstStyle/>
                    <a:p>
                      <a:pPr algn="ctr"/>
                      <a:r>
                        <a:rPr lang="en-IN" sz="1800" b="0" i="0" u="none" strike="noStrike" baseline="0" dirty="0">
                          <a:latin typeface="CalistoMT"/>
                        </a:rPr>
                        <a:t>1902</a:t>
                      </a:r>
                      <a:endParaRPr lang="en-IN" sz="1800" dirty="0"/>
                    </a:p>
                  </a:txBody>
                  <a:tcPr/>
                </a:tc>
                <a:extLst>
                  <a:ext uri="{0D108BD9-81ED-4DB2-BD59-A6C34878D82A}">
                    <a16:rowId xmlns:a16="http://schemas.microsoft.com/office/drawing/2014/main" xmlns="" val="941941303"/>
                  </a:ext>
                </a:extLst>
              </a:tr>
              <a:tr h="370840">
                <a:tc>
                  <a:txBody>
                    <a:bodyPr/>
                    <a:lstStyle/>
                    <a:p>
                      <a:pPr algn="ctr"/>
                      <a:endParaRPr lang="en-IN" sz="1800" dirty="0"/>
                    </a:p>
                  </a:txBody>
                  <a:tcPr/>
                </a:tc>
                <a:tc>
                  <a:txBody>
                    <a:bodyPr/>
                    <a:lstStyle/>
                    <a:p>
                      <a:pPr algn="ctr"/>
                      <a:r>
                        <a:rPr lang="en-US" sz="1800" b="0" i="0" u="none" strike="noStrike" baseline="0">
                          <a:latin typeface="CalistoMT"/>
                        </a:rPr>
                        <a:t>Dolly the sheep’s born 1996</a:t>
                      </a:r>
                      <a:endParaRPr lang="en-IN" sz="1800" dirty="0"/>
                    </a:p>
                  </a:txBody>
                  <a:tcPr/>
                </a:tc>
                <a:tc>
                  <a:txBody>
                    <a:bodyPr/>
                    <a:lstStyle/>
                    <a:p>
                      <a:pPr algn="ctr"/>
                      <a:r>
                        <a:rPr lang="en-US" sz="1800" b="0" i="0" u="none" strike="noStrike" baseline="0" dirty="0">
                          <a:latin typeface="CalistoMT"/>
                        </a:rPr>
                        <a:t>1996</a:t>
                      </a:r>
                      <a:endParaRPr lang="en-IN" sz="1800" dirty="0"/>
                    </a:p>
                  </a:txBody>
                  <a:tcPr/>
                </a:tc>
                <a:extLst>
                  <a:ext uri="{0D108BD9-81ED-4DB2-BD59-A6C34878D82A}">
                    <a16:rowId xmlns:a16="http://schemas.microsoft.com/office/drawing/2014/main" xmlns="" val="3122987321"/>
                  </a:ext>
                </a:extLst>
              </a:tr>
              <a:tr h="370840">
                <a:tc>
                  <a:txBody>
                    <a:bodyPr/>
                    <a:lstStyle/>
                    <a:p>
                      <a:pPr algn="ctr"/>
                      <a:r>
                        <a:rPr lang="en-US" sz="1800" dirty="0"/>
                        <a:t>3</a:t>
                      </a:r>
                      <a:endParaRPr lang="en-IN" sz="1800" dirty="0"/>
                    </a:p>
                  </a:txBody>
                  <a:tcPr/>
                </a:tc>
                <a:tc>
                  <a:txBody>
                    <a:bodyPr/>
                    <a:lstStyle/>
                    <a:p>
                      <a:pPr algn="ctr"/>
                      <a:r>
                        <a:rPr lang="en-IN" sz="1800" b="0" i="0" u="none" strike="noStrike" baseline="0" dirty="0">
                          <a:latin typeface="CalistoMT"/>
                        </a:rPr>
                        <a:t>Endangered Gaur and</a:t>
                      </a:r>
                    </a:p>
                    <a:p>
                      <a:pPr algn="ctr"/>
                      <a:r>
                        <a:rPr lang="en-IN" sz="1800" b="0" i="0" u="none" strike="noStrike" baseline="0" dirty="0">
                          <a:latin typeface="CalistoMT"/>
                        </a:rPr>
                        <a:t>interspecies surrogacy &amp;</a:t>
                      </a:r>
                    </a:p>
                    <a:p>
                      <a:pPr algn="ctr"/>
                      <a:r>
                        <a:rPr lang="en-IN" sz="1800" b="0" i="0" u="none" strike="noStrike" baseline="0" dirty="0">
                          <a:latin typeface="CalistoMT"/>
                        </a:rPr>
                        <a:t>therapeutic cloning</a:t>
                      </a:r>
                    </a:p>
                    <a:p>
                      <a:pPr algn="ctr"/>
                      <a:r>
                        <a:rPr lang="en-IN" sz="1800" b="0" i="0" u="none" strike="noStrike" baseline="0" dirty="0">
                          <a:latin typeface="CalistoMT"/>
                        </a:rPr>
                        <a:t>introduced</a:t>
                      </a:r>
                    </a:p>
                    <a:p>
                      <a:pPr algn="ctr"/>
                      <a:r>
                        <a:rPr lang="en-IN" sz="1800" b="0" i="0" u="none" strike="noStrike" baseline="0" dirty="0">
                          <a:latin typeface="CalistoMT"/>
                        </a:rPr>
                        <a:t>2001</a:t>
                      </a:r>
                      <a:endParaRPr lang="en-IN" sz="1800" dirty="0"/>
                    </a:p>
                  </a:txBody>
                  <a:tcPr/>
                </a:tc>
                <a:tc>
                  <a:txBody>
                    <a:bodyPr/>
                    <a:lstStyle/>
                    <a:p>
                      <a:pPr algn="ctr"/>
                      <a:r>
                        <a:rPr lang="en-IN" sz="1800" b="0" i="0" u="none" strike="noStrike" baseline="0" dirty="0">
                          <a:latin typeface="CalistoMT"/>
                        </a:rPr>
                        <a:t>2001</a:t>
                      </a:r>
                      <a:endParaRPr lang="en-IN" sz="1800" dirty="0"/>
                    </a:p>
                  </a:txBody>
                  <a:tcPr/>
                </a:tc>
                <a:extLst>
                  <a:ext uri="{0D108BD9-81ED-4DB2-BD59-A6C34878D82A}">
                    <a16:rowId xmlns:a16="http://schemas.microsoft.com/office/drawing/2014/main" xmlns="" val="3621556143"/>
                  </a:ext>
                </a:extLst>
              </a:tr>
              <a:tr h="370840">
                <a:tc>
                  <a:txBody>
                    <a:bodyPr/>
                    <a:lstStyle/>
                    <a:p>
                      <a:pPr algn="ctr"/>
                      <a:r>
                        <a:rPr lang="en-US" sz="1800" dirty="0"/>
                        <a:t>4</a:t>
                      </a:r>
                      <a:endParaRPr lang="en-IN" sz="1800" dirty="0"/>
                    </a:p>
                  </a:txBody>
                  <a:tcPr/>
                </a:tc>
                <a:tc>
                  <a:txBody>
                    <a:bodyPr/>
                    <a:lstStyle/>
                    <a:p>
                      <a:pPr algn="ctr"/>
                      <a:r>
                        <a:rPr lang="en-IN" sz="1800" b="0" i="0" u="none" strike="noStrike" kern="1200" baseline="0" dirty="0">
                          <a:solidFill>
                            <a:schemeClr val="dk1"/>
                          </a:solidFill>
                          <a:latin typeface="+mn-lt"/>
                          <a:ea typeface="+mn-ea"/>
                          <a:cs typeface="+mn-cs"/>
                        </a:rPr>
                        <a:t>Human Genome project</a:t>
                      </a:r>
                    </a:p>
                    <a:p>
                      <a:pPr algn="ctr"/>
                      <a:r>
                        <a:rPr lang="en-IN" sz="1800" b="0" i="0" u="none" strike="noStrike" kern="1200" baseline="0" dirty="0">
                          <a:solidFill>
                            <a:schemeClr val="dk1"/>
                          </a:solidFill>
                          <a:latin typeface="+mn-lt"/>
                          <a:ea typeface="+mn-ea"/>
                          <a:cs typeface="+mn-cs"/>
                        </a:rPr>
                        <a:t>done – banteng,</a:t>
                      </a:r>
                      <a:endParaRPr lang="en-IN" sz="1800" dirty="0"/>
                    </a:p>
                  </a:txBody>
                  <a:tcPr/>
                </a:tc>
                <a:tc>
                  <a:txBody>
                    <a:bodyPr/>
                    <a:lstStyle/>
                    <a:p>
                      <a:pPr algn="ctr"/>
                      <a:r>
                        <a:rPr lang="en-US" sz="1800" dirty="0"/>
                        <a:t>2003</a:t>
                      </a:r>
                      <a:endParaRPr lang="en-IN" sz="1800" dirty="0"/>
                    </a:p>
                  </a:txBody>
                  <a:tcPr/>
                </a:tc>
                <a:extLst>
                  <a:ext uri="{0D108BD9-81ED-4DB2-BD59-A6C34878D82A}">
                    <a16:rowId xmlns:a16="http://schemas.microsoft.com/office/drawing/2014/main" xmlns="" val="2896583706"/>
                  </a:ext>
                </a:extLst>
              </a:tr>
              <a:tr h="370840">
                <a:tc>
                  <a:txBody>
                    <a:bodyPr/>
                    <a:lstStyle/>
                    <a:p>
                      <a:pPr algn="ctr"/>
                      <a:r>
                        <a:rPr lang="en-US" sz="1800" dirty="0"/>
                        <a:t>5</a:t>
                      </a:r>
                      <a:endParaRPr lang="en-IN" sz="1800" dirty="0"/>
                    </a:p>
                  </a:txBody>
                  <a:tcPr/>
                </a:tc>
                <a:tc>
                  <a:txBody>
                    <a:bodyPr/>
                    <a:lstStyle/>
                    <a:p>
                      <a:pPr algn="ctr"/>
                      <a:r>
                        <a:rPr lang="en-US" sz="1800" dirty="0"/>
                        <a:t>Ferrets</a:t>
                      </a:r>
                      <a:endParaRPr lang="en-IN" sz="1800" dirty="0"/>
                    </a:p>
                  </a:txBody>
                  <a:tcPr/>
                </a:tc>
                <a:tc>
                  <a:txBody>
                    <a:bodyPr/>
                    <a:lstStyle/>
                    <a:p>
                      <a:pPr algn="ctr"/>
                      <a:r>
                        <a:rPr lang="en-US" sz="1800" dirty="0"/>
                        <a:t>2006</a:t>
                      </a:r>
                      <a:endParaRPr lang="en-IN" sz="1800" dirty="0"/>
                    </a:p>
                  </a:txBody>
                  <a:tcPr/>
                </a:tc>
                <a:extLst>
                  <a:ext uri="{0D108BD9-81ED-4DB2-BD59-A6C34878D82A}">
                    <a16:rowId xmlns:a16="http://schemas.microsoft.com/office/drawing/2014/main" xmlns="" val="1987285327"/>
                  </a:ext>
                </a:extLst>
              </a:tr>
              <a:tr h="370840">
                <a:tc>
                  <a:txBody>
                    <a:bodyPr/>
                    <a:lstStyle/>
                    <a:p>
                      <a:pPr algn="ctr"/>
                      <a:r>
                        <a:rPr lang="en-US" sz="1800" dirty="0"/>
                        <a:t>6</a:t>
                      </a:r>
                      <a:endParaRPr lang="en-IN" sz="1800" dirty="0"/>
                    </a:p>
                  </a:txBody>
                  <a:tcPr/>
                </a:tc>
                <a:tc>
                  <a:txBody>
                    <a:bodyPr/>
                    <a:lstStyle/>
                    <a:p>
                      <a:pPr algn="ctr"/>
                      <a:r>
                        <a:rPr lang="en-US" sz="1800" dirty="0"/>
                        <a:t>Wolves</a:t>
                      </a:r>
                      <a:endParaRPr lang="en-IN" sz="1800" dirty="0"/>
                    </a:p>
                  </a:txBody>
                  <a:tcPr/>
                </a:tc>
                <a:tc>
                  <a:txBody>
                    <a:bodyPr/>
                    <a:lstStyle/>
                    <a:p>
                      <a:pPr algn="ctr"/>
                      <a:r>
                        <a:rPr lang="en-US" sz="1800" dirty="0"/>
                        <a:t>2007</a:t>
                      </a:r>
                      <a:endParaRPr lang="en-IN" sz="1800" dirty="0"/>
                    </a:p>
                  </a:txBody>
                  <a:tcPr/>
                </a:tc>
                <a:extLst>
                  <a:ext uri="{0D108BD9-81ED-4DB2-BD59-A6C34878D82A}">
                    <a16:rowId xmlns:a16="http://schemas.microsoft.com/office/drawing/2014/main" xmlns="" val="2392772474"/>
                  </a:ext>
                </a:extLst>
              </a:tr>
            </a:tbl>
          </a:graphicData>
        </a:graphic>
      </p:graphicFrame>
      <p:sp>
        <p:nvSpPr>
          <p:cNvPr id="3" name="TextBox 2"/>
          <p:cNvSpPr txBox="1"/>
          <p:nvPr/>
        </p:nvSpPr>
        <p:spPr>
          <a:xfrm>
            <a:off x="1280159" y="313509"/>
            <a:ext cx="8791303" cy="646331"/>
          </a:xfrm>
          <a:prstGeom prst="rect">
            <a:avLst/>
          </a:prstGeom>
          <a:noFill/>
        </p:spPr>
        <p:txBody>
          <a:bodyPr wrap="square" rtlCol="0">
            <a:spAutoFit/>
          </a:bodyPr>
          <a:lstStyle/>
          <a:p>
            <a:r>
              <a:rPr lang="en-US" dirty="0"/>
              <a:t>Scientists have successfully cloned many animal species such as primates, dogs, and a host of endangered animal species.</a:t>
            </a:r>
            <a:endParaRPr lang="en-IN" dirty="0"/>
          </a:p>
        </p:txBody>
      </p:sp>
      <p:sp>
        <p:nvSpPr>
          <p:cNvPr id="4" name="TextBox 3"/>
          <p:cNvSpPr txBox="1"/>
          <p:nvPr/>
        </p:nvSpPr>
        <p:spPr>
          <a:xfrm>
            <a:off x="4193177" y="959840"/>
            <a:ext cx="265176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LIST OF CLONED ANIMALS</a:t>
            </a:r>
            <a:endParaRPr lang="en-IN" dirty="0"/>
          </a:p>
        </p:txBody>
      </p:sp>
    </p:spTree>
    <p:extLst>
      <p:ext uri="{BB962C8B-B14F-4D97-AF65-F5344CB8AC3E}">
        <p14:creationId xmlns:p14="http://schemas.microsoft.com/office/powerpoint/2010/main" xmlns="" val="256477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thical Issues ~ JHobbs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9348" y="831627"/>
            <a:ext cx="4246607" cy="5079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826034" y="1972492"/>
            <a:ext cx="5590903" cy="830997"/>
          </a:xfrm>
          <a:prstGeom prst="rect">
            <a:avLst/>
          </a:prstGeom>
          <a:noFill/>
        </p:spPr>
        <p:txBody>
          <a:bodyPr wrap="square" rtlCol="0">
            <a:spAutoFit/>
          </a:bodyPr>
          <a:lstStyle/>
          <a:p>
            <a:r>
              <a:rPr lang="en-US" sz="4800" dirty="0"/>
              <a:t>ETHICAL CONCERNS</a:t>
            </a:r>
            <a:endParaRPr lang="en-IN" sz="4800" dirty="0"/>
          </a:p>
        </p:txBody>
      </p:sp>
      <p:pic>
        <p:nvPicPr>
          <p:cNvPr id="2054" name="Picture 6" descr="https://o.remove.bg/downloads/4546e5ac-742f-45bf-aa44-3fd114acc6e6/image-removebg-preview.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53798" y="3034397"/>
            <a:ext cx="2535374" cy="24702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895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906225E-5154-3682-76DF-25E92C74F10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5820" y="0"/>
            <a:ext cx="10860833" cy="6858000"/>
          </a:xfrm>
          <a:prstGeom prst="rect">
            <a:avLst/>
          </a:prstGeom>
        </p:spPr>
      </p:pic>
    </p:spTree>
    <p:extLst>
      <p:ext uri="{BB962C8B-B14F-4D97-AF65-F5344CB8AC3E}">
        <p14:creationId xmlns:p14="http://schemas.microsoft.com/office/powerpoint/2010/main" xmlns="" val="614612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1629</Words>
  <Application>Microsoft Office PowerPoint</Application>
  <PresentationFormat>Custom</PresentationFormat>
  <Paragraphs>132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REFERENCE</vt:lpstr>
      <vt:lpstr>Slide 21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BHOWMICK</dc:creator>
  <cp:lastModifiedBy>BMC</cp:lastModifiedBy>
  <cp:revision>45</cp:revision>
  <dcterms:created xsi:type="dcterms:W3CDTF">2023-04-17T04:17:46Z</dcterms:created>
  <dcterms:modified xsi:type="dcterms:W3CDTF">2023-05-04T05:29:39Z</dcterms:modified>
</cp:coreProperties>
</file>